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</p:sldIdLst>
  <p:sldSz cx="14630400" cy="8229600"/>
  <p:notesSz cx="8229600" cy="146304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Quattrocento" panose="020B0604020202020204" charset="0"/>
      <p:regular r:id="rId30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8146" autoAdjust="0"/>
  </p:normalViewPr>
  <p:slideViewPr>
    <p:cSldViewPr snapToGrid="0" snapToObjects="1">
      <p:cViewPr varScale="1">
        <p:scale>
          <a:sx n="84" d="100"/>
          <a:sy n="84" d="100"/>
        </p:scale>
        <p:origin x="9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818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plos.org/plosone/article?id=10.1371%2Fjournal.pone.0318168#pone-0318168-t008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oarc.ucla.edu/stata/dae/canonical-correlation-analysis/" TargetMode="Externa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chatgpt.com" TargetMode="External"/><Relationship Id="rId5" Type="http://schemas.openxmlformats.org/officeDocument/2006/relationships/hyperlink" Target="https://www.grok.com" TargetMode="External"/><Relationship Id="rId4" Type="http://schemas.openxmlformats.org/officeDocument/2006/relationships/hyperlink" Target="https://www.ibm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86987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 Korelasyon Analizi Sunumu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63688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Öğretim Görevlisi: Prof. Dr. Taner TUNÇ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28910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Hazırlayan: Yunus Emre BÜYÜKGÜLER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94133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NO: 21020513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593556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Konu: Kişilik ve motivasyon arasındaki ilişkiyi </a:t>
            </a:r>
            <a:r>
              <a:rPr lang="en-US" sz="18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anlamak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850" dirty="0" err="1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için</a:t>
            </a:r>
            <a:r>
              <a:rPr lang="tr-TR" sz="185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;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err="1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</a:t>
            </a:r>
            <a:r>
              <a:rPr lang="en-US" sz="1850" b="1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Korelasyon Analizi uygulaması.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973" y="745927"/>
            <a:ext cx="7687151" cy="497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Temizlenen verinin tanımlayıcı istatistikleri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39973" y="1666161"/>
            <a:ext cx="13150453" cy="5817394"/>
          </a:xfrm>
          <a:prstGeom prst="roundRect">
            <a:avLst>
              <a:gd name="adj" fmla="val 5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47593" y="1673781"/>
            <a:ext cx="13135213" cy="9453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59167" y="1808202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Değişken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2604849" y="1808202"/>
            <a:ext cx="1211580" cy="676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Ortalama (Mean)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4246721" y="1808202"/>
            <a:ext cx="1211580" cy="676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Standart Sapma (Std)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5888593" y="1808202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Min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530465" y="1808202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Max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9172337" y="1808202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25%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10814209" y="1808202"/>
            <a:ext cx="1211580" cy="676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50% (Medyan)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12456081" y="1808202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75%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47593" y="2619137"/>
            <a:ext cx="13135213" cy="60710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59167" y="2753558"/>
            <a:ext cx="1215390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DIŞADÖN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2604849" y="27535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7.95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4246721" y="27535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1.82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5888593" y="27535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7530465" y="27535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9172337" y="27535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6.25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10814209" y="27535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8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12456081" y="2753558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</a:t>
            </a:r>
            <a:endParaRPr lang="en-US" sz="1650" dirty="0"/>
          </a:p>
        </p:txBody>
      </p:sp>
      <p:sp>
        <p:nvSpPr>
          <p:cNvPr id="22" name="Shape 20"/>
          <p:cNvSpPr/>
          <p:nvPr/>
        </p:nvSpPr>
        <p:spPr>
          <a:xfrm>
            <a:off x="747593" y="3226237"/>
            <a:ext cx="13135213" cy="6071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59167" y="3360658"/>
            <a:ext cx="1215390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İÇATIM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2604849" y="33606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2.16</a:t>
            </a:r>
            <a:endParaRPr lang="en-US" sz="1650" dirty="0"/>
          </a:p>
        </p:txBody>
      </p:sp>
      <p:sp>
        <p:nvSpPr>
          <p:cNvPr id="25" name="Text 23"/>
          <p:cNvSpPr/>
          <p:nvPr/>
        </p:nvSpPr>
        <p:spPr>
          <a:xfrm>
            <a:off x="4246721" y="33606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1.05</a:t>
            </a:r>
            <a:endParaRPr lang="en-US" sz="1650" dirty="0"/>
          </a:p>
        </p:txBody>
      </p:sp>
      <p:sp>
        <p:nvSpPr>
          <p:cNvPr id="26" name="Text 24"/>
          <p:cNvSpPr/>
          <p:nvPr/>
        </p:nvSpPr>
        <p:spPr>
          <a:xfrm>
            <a:off x="5888593" y="33606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7530465" y="33606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9172337" y="33606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650" dirty="0"/>
          </a:p>
        </p:txBody>
      </p:sp>
      <p:sp>
        <p:nvSpPr>
          <p:cNvPr id="29" name="Text 27"/>
          <p:cNvSpPr/>
          <p:nvPr/>
        </p:nvSpPr>
        <p:spPr>
          <a:xfrm>
            <a:off x="10814209" y="33606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650" dirty="0"/>
          </a:p>
        </p:txBody>
      </p:sp>
      <p:sp>
        <p:nvSpPr>
          <p:cNvPr id="30" name="Text 28"/>
          <p:cNvSpPr/>
          <p:nvPr/>
        </p:nvSpPr>
        <p:spPr>
          <a:xfrm>
            <a:off x="12456081" y="3360658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1650" dirty="0"/>
          </a:p>
        </p:txBody>
      </p:sp>
      <p:sp>
        <p:nvSpPr>
          <p:cNvPr id="31" name="Shape 29"/>
          <p:cNvSpPr/>
          <p:nvPr/>
        </p:nvSpPr>
        <p:spPr>
          <a:xfrm>
            <a:off x="747593" y="3833336"/>
            <a:ext cx="13135213" cy="60710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959167" y="3967758"/>
            <a:ext cx="1215390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ÖZDENET</a:t>
            </a:r>
            <a:endParaRPr lang="en-US" sz="1300" dirty="0"/>
          </a:p>
        </p:txBody>
      </p:sp>
      <p:sp>
        <p:nvSpPr>
          <p:cNvPr id="33" name="Text 31"/>
          <p:cNvSpPr/>
          <p:nvPr/>
        </p:nvSpPr>
        <p:spPr>
          <a:xfrm>
            <a:off x="2604849" y="39677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7.60</a:t>
            </a:r>
            <a:endParaRPr lang="en-US" sz="1650" dirty="0"/>
          </a:p>
        </p:txBody>
      </p:sp>
      <p:sp>
        <p:nvSpPr>
          <p:cNvPr id="34" name="Text 32"/>
          <p:cNvSpPr/>
          <p:nvPr/>
        </p:nvSpPr>
        <p:spPr>
          <a:xfrm>
            <a:off x="4246721" y="39677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1.84</a:t>
            </a:r>
            <a:endParaRPr lang="en-US" sz="1650" dirty="0"/>
          </a:p>
        </p:txBody>
      </p:sp>
      <p:sp>
        <p:nvSpPr>
          <p:cNvPr id="35" name="Text 33"/>
          <p:cNvSpPr/>
          <p:nvPr/>
        </p:nvSpPr>
        <p:spPr>
          <a:xfrm>
            <a:off x="5888593" y="39677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650" dirty="0"/>
          </a:p>
        </p:txBody>
      </p:sp>
      <p:sp>
        <p:nvSpPr>
          <p:cNvPr id="36" name="Text 34"/>
          <p:cNvSpPr/>
          <p:nvPr/>
        </p:nvSpPr>
        <p:spPr>
          <a:xfrm>
            <a:off x="7530465" y="39677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</a:t>
            </a:r>
            <a:endParaRPr lang="en-US" sz="1650" dirty="0"/>
          </a:p>
        </p:txBody>
      </p:sp>
      <p:sp>
        <p:nvSpPr>
          <p:cNvPr id="37" name="Text 35"/>
          <p:cNvSpPr/>
          <p:nvPr/>
        </p:nvSpPr>
        <p:spPr>
          <a:xfrm>
            <a:off x="9172337" y="39677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6</a:t>
            </a:r>
            <a:endParaRPr lang="en-US" sz="1650" dirty="0"/>
          </a:p>
        </p:txBody>
      </p:sp>
      <p:sp>
        <p:nvSpPr>
          <p:cNvPr id="38" name="Text 36"/>
          <p:cNvSpPr/>
          <p:nvPr/>
        </p:nvSpPr>
        <p:spPr>
          <a:xfrm>
            <a:off x="10814209" y="39677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8</a:t>
            </a:r>
            <a:endParaRPr lang="en-US" sz="1650" dirty="0"/>
          </a:p>
        </p:txBody>
      </p:sp>
      <p:sp>
        <p:nvSpPr>
          <p:cNvPr id="39" name="Text 37"/>
          <p:cNvSpPr/>
          <p:nvPr/>
        </p:nvSpPr>
        <p:spPr>
          <a:xfrm>
            <a:off x="12456081" y="3967758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9</a:t>
            </a:r>
            <a:endParaRPr lang="en-US" sz="1650" dirty="0"/>
          </a:p>
        </p:txBody>
      </p:sp>
      <p:sp>
        <p:nvSpPr>
          <p:cNvPr id="40" name="Shape 38"/>
          <p:cNvSpPr/>
          <p:nvPr/>
        </p:nvSpPr>
        <p:spPr>
          <a:xfrm>
            <a:off x="747593" y="4440436"/>
            <a:ext cx="13135213" cy="6071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959167" y="4574858"/>
            <a:ext cx="1215390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YUMUŞAK</a:t>
            </a:r>
            <a:endParaRPr lang="en-US" sz="1300" dirty="0"/>
          </a:p>
        </p:txBody>
      </p:sp>
      <p:sp>
        <p:nvSpPr>
          <p:cNvPr id="42" name="Text 40"/>
          <p:cNvSpPr/>
          <p:nvPr/>
        </p:nvSpPr>
        <p:spPr>
          <a:xfrm>
            <a:off x="2604849" y="45748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6.39</a:t>
            </a:r>
            <a:endParaRPr lang="en-US" sz="1650" dirty="0"/>
          </a:p>
        </p:txBody>
      </p:sp>
      <p:sp>
        <p:nvSpPr>
          <p:cNvPr id="43" name="Text 41"/>
          <p:cNvSpPr/>
          <p:nvPr/>
        </p:nvSpPr>
        <p:spPr>
          <a:xfrm>
            <a:off x="4246721" y="45748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1.77</a:t>
            </a:r>
            <a:endParaRPr lang="en-US" sz="1650" dirty="0"/>
          </a:p>
        </p:txBody>
      </p:sp>
      <p:sp>
        <p:nvSpPr>
          <p:cNvPr id="44" name="Text 42"/>
          <p:cNvSpPr/>
          <p:nvPr/>
        </p:nvSpPr>
        <p:spPr>
          <a:xfrm>
            <a:off x="5888593" y="45748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650" dirty="0"/>
          </a:p>
        </p:txBody>
      </p:sp>
      <p:sp>
        <p:nvSpPr>
          <p:cNvPr id="45" name="Text 43"/>
          <p:cNvSpPr/>
          <p:nvPr/>
        </p:nvSpPr>
        <p:spPr>
          <a:xfrm>
            <a:off x="7530465" y="45748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</a:t>
            </a:r>
            <a:endParaRPr lang="en-US" sz="1650" dirty="0"/>
          </a:p>
        </p:txBody>
      </p:sp>
      <p:sp>
        <p:nvSpPr>
          <p:cNvPr id="46" name="Text 44"/>
          <p:cNvSpPr/>
          <p:nvPr/>
        </p:nvSpPr>
        <p:spPr>
          <a:xfrm>
            <a:off x="9172337" y="45748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6</a:t>
            </a:r>
            <a:endParaRPr lang="en-US" sz="1650" dirty="0"/>
          </a:p>
        </p:txBody>
      </p:sp>
      <p:sp>
        <p:nvSpPr>
          <p:cNvPr id="47" name="Text 45"/>
          <p:cNvSpPr/>
          <p:nvPr/>
        </p:nvSpPr>
        <p:spPr>
          <a:xfrm>
            <a:off x="10814209" y="4574858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</a:t>
            </a:r>
            <a:endParaRPr lang="en-US" sz="1650" dirty="0"/>
          </a:p>
        </p:txBody>
      </p:sp>
      <p:sp>
        <p:nvSpPr>
          <p:cNvPr id="48" name="Text 46"/>
          <p:cNvSpPr/>
          <p:nvPr/>
        </p:nvSpPr>
        <p:spPr>
          <a:xfrm>
            <a:off x="12456081" y="4574858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8</a:t>
            </a:r>
            <a:endParaRPr lang="en-US" sz="1650" dirty="0"/>
          </a:p>
        </p:txBody>
      </p:sp>
      <p:sp>
        <p:nvSpPr>
          <p:cNvPr id="49" name="Shape 47"/>
          <p:cNvSpPr/>
          <p:nvPr/>
        </p:nvSpPr>
        <p:spPr>
          <a:xfrm>
            <a:off x="747593" y="5047536"/>
            <a:ext cx="13135213" cy="60710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959167" y="5181957"/>
            <a:ext cx="1215390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NÖROTİK</a:t>
            </a:r>
            <a:endParaRPr lang="en-US" sz="1300" dirty="0"/>
          </a:p>
        </p:txBody>
      </p:sp>
      <p:sp>
        <p:nvSpPr>
          <p:cNvPr id="51" name="Text 49"/>
          <p:cNvSpPr/>
          <p:nvPr/>
        </p:nvSpPr>
        <p:spPr>
          <a:xfrm>
            <a:off x="2604849" y="51819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6.18</a:t>
            </a:r>
            <a:endParaRPr lang="en-US" sz="1650" dirty="0"/>
          </a:p>
        </p:txBody>
      </p:sp>
      <p:sp>
        <p:nvSpPr>
          <p:cNvPr id="52" name="Text 50"/>
          <p:cNvSpPr/>
          <p:nvPr/>
        </p:nvSpPr>
        <p:spPr>
          <a:xfrm>
            <a:off x="4246721" y="51819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1.76</a:t>
            </a:r>
            <a:endParaRPr lang="en-US" sz="1650" dirty="0"/>
          </a:p>
        </p:txBody>
      </p:sp>
      <p:sp>
        <p:nvSpPr>
          <p:cNvPr id="53" name="Text 51"/>
          <p:cNvSpPr/>
          <p:nvPr/>
        </p:nvSpPr>
        <p:spPr>
          <a:xfrm>
            <a:off x="5888593" y="51819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650" dirty="0"/>
          </a:p>
        </p:txBody>
      </p:sp>
      <p:sp>
        <p:nvSpPr>
          <p:cNvPr id="54" name="Text 52"/>
          <p:cNvSpPr/>
          <p:nvPr/>
        </p:nvSpPr>
        <p:spPr>
          <a:xfrm>
            <a:off x="7530465" y="51819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</a:t>
            </a:r>
            <a:endParaRPr lang="en-US" sz="1650" dirty="0"/>
          </a:p>
        </p:txBody>
      </p:sp>
      <p:sp>
        <p:nvSpPr>
          <p:cNvPr id="55" name="Text 53"/>
          <p:cNvSpPr/>
          <p:nvPr/>
        </p:nvSpPr>
        <p:spPr>
          <a:xfrm>
            <a:off x="9172337" y="51819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6</a:t>
            </a:r>
            <a:endParaRPr lang="en-US" sz="1650" dirty="0"/>
          </a:p>
        </p:txBody>
      </p:sp>
      <p:sp>
        <p:nvSpPr>
          <p:cNvPr id="56" name="Text 54"/>
          <p:cNvSpPr/>
          <p:nvPr/>
        </p:nvSpPr>
        <p:spPr>
          <a:xfrm>
            <a:off x="10814209" y="51819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</a:t>
            </a:r>
            <a:endParaRPr lang="en-US" sz="1650" dirty="0"/>
          </a:p>
        </p:txBody>
      </p:sp>
      <p:sp>
        <p:nvSpPr>
          <p:cNvPr id="57" name="Text 55"/>
          <p:cNvSpPr/>
          <p:nvPr/>
        </p:nvSpPr>
        <p:spPr>
          <a:xfrm>
            <a:off x="12456081" y="5181957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8</a:t>
            </a:r>
            <a:endParaRPr lang="en-US" sz="1650" dirty="0"/>
          </a:p>
        </p:txBody>
      </p:sp>
      <p:sp>
        <p:nvSpPr>
          <p:cNvPr id="58" name="Shape 56"/>
          <p:cNvSpPr/>
          <p:nvPr/>
        </p:nvSpPr>
        <p:spPr>
          <a:xfrm>
            <a:off x="747593" y="5654635"/>
            <a:ext cx="13135213" cy="6071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9" name="Text 57"/>
          <p:cNvSpPr/>
          <p:nvPr/>
        </p:nvSpPr>
        <p:spPr>
          <a:xfrm>
            <a:off x="959167" y="5789057"/>
            <a:ext cx="1215390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İÇSEL</a:t>
            </a:r>
            <a:endParaRPr lang="en-US" sz="1300" dirty="0"/>
          </a:p>
        </p:txBody>
      </p:sp>
      <p:sp>
        <p:nvSpPr>
          <p:cNvPr id="60" name="Text 58"/>
          <p:cNvSpPr/>
          <p:nvPr/>
        </p:nvSpPr>
        <p:spPr>
          <a:xfrm>
            <a:off x="2604849" y="57890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2.79</a:t>
            </a:r>
            <a:endParaRPr lang="en-US" sz="1650" dirty="0"/>
          </a:p>
        </p:txBody>
      </p:sp>
      <p:sp>
        <p:nvSpPr>
          <p:cNvPr id="61" name="Text 59"/>
          <p:cNvSpPr/>
          <p:nvPr/>
        </p:nvSpPr>
        <p:spPr>
          <a:xfrm>
            <a:off x="4246721" y="57890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0.89</a:t>
            </a:r>
            <a:endParaRPr lang="en-US" sz="1650" dirty="0"/>
          </a:p>
        </p:txBody>
      </p:sp>
      <p:sp>
        <p:nvSpPr>
          <p:cNvPr id="62" name="Text 60"/>
          <p:cNvSpPr/>
          <p:nvPr/>
        </p:nvSpPr>
        <p:spPr>
          <a:xfrm>
            <a:off x="5888593" y="57890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</a:t>
            </a:r>
            <a:endParaRPr lang="en-US" sz="1650" dirty="0"/>
          </a:p>
        </p:txBody>
      </p:sp>
      <p:sp>
        <p:nvSpPr>
          <p:cNvPr id="63" name="Text 61"/>
          <p:cNvSpPr/>
          <p:nvPr/>
        </p:nvSpPr>
        <p:spPr>
          <a:xfrm>
            <a:off x="7530465" y="57890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1650" dirty="0"/>
          </a:p>
        </p:txBody>
      </p:sp>
      <p:sp>
        <p:nvSpPr>
          <p:cNvPr id="64" name="Text 62"/>
          <p:cNvSpPr/>
          <p:nvPr/>
        </p:nvSpPr>
        <p:spPr>
          <a:xfrm>
            <a:off x="9172337" y="57890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650" dirty="0"/>
          </a:p>
        </p:txBody>
      </p:sp>
      <p:sp>
        <p:nvSpPr>
          <p:cNvPr id="65" name="Text 63"/>
          <p:cNvSpPr/>
          <p:nvPr/>
        </p:nvSpPr>
        <p:spPr>
          <a:xfrm>
            <a:off x="10814209" y="57890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1650" dirty="0"/>
          </a:p>
        </p:txBody>
      </p:sp>
      <p:sp>
        <p:nvSpPr>
          <p:cNvPr id="66" name="Text 64"/>
          <p:cNvSpPr/>
          <p:nvPr/>
        </p:nvSpPr>
        <p:spPr>
          <a:xfrm>
            <a:off x="12456081" y="5789057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1650" dirty="0"/>
          </a:p>
        </p:txBody>
      </p:sp>
      <p:sp>
        <p:nvSpPr>
          <p:cNvPr id="67" name="Shape 65"/>
          <p:cNvSpPr/>
          <p:nvPr/>
        </p:nvSpPr>
        <p:spPr>
          <a:xfrm>
            <a:off x="747593" y="6261735"/>
            <a:ext cx="13135213" cy="60710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959167" y="6396157"/>
            <a:ext cx="1215390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DIŞSAL</a:t>
            </a:r>
            <a:endParaRPr lang="en-US" sz="1300" dirty="0"/>
          </a:p>
        </p:txBody>
      </p:sp>
      <p:sp>
        <p:nvSpPr>
          <p:cNvPr id="69" name="Text 67"/>
          <p:cNvSpPr/>
          <p:nvPr/>
        </p:nvSpPr>
        <p:spPr>
          <a:xfrm>
            <a:off x="2604849" y="63961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0.96</a:t>
            </a:r>
            <a:endParaRPr lang="en-US" sz="1650" dirty="0"/>
          </a:p>
        </p:txBody>
      </p:sp>
      <p:sp>
        <p:nvSpPr>
          <p:cNvPr id="70" name="Text 68"/>
          <p:cNvSpPr/>
          <p:nvPr/>
        </p:nvSpPr>
        <p:spPr>
          <a:xfrm>
            <a:off x="4246721" y="63961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0.92</a:t>
            </a:r>
            <a:endParaRPr lang="en-US" sz="1650" dirty="0"/>
          </a:p>
        </p:txBody>
      </p:sp>
      <p:sp>
        <p:nvSpPr>
          <p:cNvPr id="71" name="Text 69"/>
          <p:cNvSpPr/>
          <p:nvPr/>
        </p:nvSpPr>
        <p:spPr>
          <a:xfrm>
            <a:off x="5888593" y="63961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</a:t>
            </a:r>
            <a:endParaRPr lang="en-US" sz="1650" dirty="0"/>
          </a:p>
        </p:txBody>
      </p:sp>
      <p:sp>
        <p:nvSpPr>
          <p:cNvPr id="72" name="Text 70"/>
          <p:cNvSpPr/>
          <p:nvPr/>
        </p:nvSpPr>
        <p:spPr>
          <a:xfrm>
            <a:off x="7530465" y="63961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1650" dirty="0"/>
          </a:p>
        </p:txBody>
      </p:sp>
      <p:sp>
        <p:nvSpPr>
          <p:cNvPr id="73" name="Text 71"/>
          <p:cNvSpPr/>
          <p:nvPr/>
        </p:nvSpPr>
        <p:spPr>
          <a:xfrm>
            <a:off x="9172337" y="63961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</a:t>
            </a:r>
            <a:endParaRPr lang="en-US" sz="1650" dirty="0"/>
          </a:p>
        </p:txBody>
      </p:sp>
      <p:sp>
        <p:nvSpPr>
          <p:cNvPr id="74" name="Text 72"/>
          <p:cNvSpPr/>
          <p:nvPr/>
        </p:nvSpPr>
        <p:spPr>
          <a:xfrm>
            <a:off x="10814209" y="6396157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1650" dirty="0"/>
          </a:p>
        </p:txBody>
      </p:sp>
      <p:sp>
        <p:nvSpPr>
          <p:cNvPr id="75" name="Text 73"/>
          <p:cNvSpPr/>
          <p:nvPr/>
        </p:nvSpPr>
        <p:spPr>
          <a:xfrm>
            <a:off x="12456081" y="6396157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650" dirty="0"/>
          </a:p>
        </p:txBody>
      </p:sp>
      <p:sp>
        <p:nvSpPr>
          <p:cNvPr id="76" name="Shape 74"/>
          <p:cNvSpPr/>
          <p:nvPr/>
        </p:nvSpPr>
        <p:spPr>
          <a:xfrm>
            <a:off x="747593" y="6868835"/>
            <a:ext cx="13135213" cy="6071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7" name="Text 75"/>
          <p:cNvSpPr/>
          <p:nvPr/>
        </p:nvSpPr>
        <p:spPr>
          <a:xfrm>
            <a:off x="959167" y="7003256"/>
            <a:ext cx="1215390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GÜDÜSÜZ</a:t>
            </a:r>
            <a:endParaRPr lang="en-US" sz="1300" dirty="0"/>
          </a:p>
        </p:txBody>
      </p:sp>
      <p:sp>
        <p:nvSpPr>
          <p:cNvPr id="78" name="Text 76"/>
          <p:cNvSpPr/>
          <p:nvPr/>
        </p:nvSpPr>
        <p:spPr>
          <a:xfrm>
            <a:off x="2604849" y="7003256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0.97</a:t>
            </a:r>
            <a:endParaRPr lang="en-US" sz="1650" dirty="0"/>
          </a:p>
        </p:txBody>
      </p:sp>
      <p:sp>
        <p:nvSpPr>
          <p:cNvPr id="79" name="Text 77"/>
          <p:cNvSpPr/>
          <p:nvPr/>
        </p:nvSpPr>
        <p:spPr>
          <a:xfrm>
            <a:off x="4246721" y="7003256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1.02</a:t>
            </a:r>
            <a:endParaRPr lang="en-US" sz="1650" dirty="0"/>
          </a:p>
        </p:txBody>
      </p:sp>
      <p:sp>
        <p:nvSpPr>
          <p:cNvPr id="80" name="Text 78"/>
          <p:cNvSpPr/>
          <p:nvPr/>
        </p:nvSpPr>
        <p:spPr>
          <a:xfrm>
            <a:off x="5888593" y="7003256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</a:t>
            </a:r>
            <a:endParaRPr lang="en-US" sz="1650" dirty="0"/>
          </a:p>
        </p:txBody>
      </p:sp>
      <p:sp>
        <p:nvSpPr>
          <p:cNvPr id="81" name="Text 79"/>
          <p:cNvSpPr/>
          <p:nvPr/>
        </p:nvSpPr>
        <p:spPr>
          <a:xfrm>
            <a:off x="7530465" y="7003256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1650" dirty="0"/>
          </a:p>
        </p:txBody>
      </p:sp>
      <p:sp>
        <p:nvSpPr>
          <p:cNvPr id="82" name="Text 80"/>
          <p:cNvSpPr/>
          <p:nvPr/>
        </p:nvSpPr>
        <p:spPr>
          <a:xfrm>
            <a:off x="9172337" y="7003256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</a:t>
            </a:r>
            <a:endParaRPr lang="en-US" sz="1650" dirty="0"/>
          </a:p>
        </p:txBody>
      </p:sp>
      <p:sp>
        <p:nvSpPr>
          <p:cNvPr id="83" name="Text 81"/>
          <p:cNvSpPr/>
          <p:nvPr/>
        </p:nvSpPr>
        <p:spPr>
          <a:xfrm>
            <a:off x="10814209" y="7003256"/>
            <a:ext cx="121158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1650" dirty="0"/>
          </a:p>
        </p:txBody>
      </p:sp>
      <p:sp>
        <p:nvSpPr>
          <p:cNvPr id="84" name="Text 82"/>
          <p:cNvSpPr/>
          <p:nvPr/>
        </p:nvSpPr>
        <p:spPr>
          <a:xfrm>
            <a:off x="12456081" y="7003256"/>
            <a:ext cx="121539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650" dirty="0"/>
          </a:p>
        </p:txBody>
      </p:sp>
      <p:pic>
        <p:nvPicPr>
          <p:cNvPr id="85" name="Resim 8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0344" y="7737127"/>
            <a:ext cx="2010056" cy="43821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727" y="530066"/>
            <a:ext cx="461343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Değişkenlerin dağılımı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27" y="1482566"/>
            <a:ext cx="13280946" cy="58994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74727" y="7598807"/>
            <a:ext cx="1328094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Bütün grafikler sığmadığı için teste giren değişkenlerin grafikleri dahil edilmiştir.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74727" y="8123992"/>
            <a:ext cx="1328094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Sola çarpık ve normal dağılan verilerimiz bulunuyor.</a:t>
            </a:r>
            <a:endParaRPr lang="en-US" sz="1500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39977" y="7729358"/>
            <a:ext cx="2010056" cy="43821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966" y="534233"/>
            <a:ext cx="7892534" cy="571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Set-1 ve Set-2 arasındaki korelasyonlar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66" y="1615559"/>
            <a:ext cx="8734782" cy="61268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79966" y="7960876"/>
            <a:ext cx="8734782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9896237" y="1571863"/>
            <a:ext cx="4061698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H0: Motivasyon ve kişilik türleri arasındaki ilişkiler anlamlıdır.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9896237" y="2368391"/>
            <a:ext cx="4061698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H1: Motivasyon ve kişilik türleri arasındaki ilişkiler anlamsızdır.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9896237" y="3164919"/>
            <a:ext cx="4061698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 &lt; 0.05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 Bu korelasyon istatistiksel olarak anlamlıdır.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9896237" y="3854648"/>
            <a:ext cx="4061698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 &lt; 0.01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 Bu korelasyon daha güçlü anlamlıdır.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9896237" y="4544378"/>
            <a:ext cx="4061698" cy="932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İçsel düzenleme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ile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İç gözlem düzenlemesi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arasında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pozitif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ve anlamlı bir ilişki (r = 0.449) bulunuyor.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9896237" y="5544979"/>
            <a:ext cx="4061698" cy="932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İçsel düzenleme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ile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Dışsal düzenleme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arasında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negatif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ve anlamlı bir ilişki (r = -0.285) bulunuyor.</a:t>
            </a:r>
            <a:endParaRPr lang="en-US" sz="1500" dirty="0"/>
          </a:p>
        </p:txBody>
      </p:sp>
      <p:pic>
        <p:nvPicPr>
          <p:cNvPr id="11" name="Resi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76497" y="7361343"/>
            <a:ext cx="2867425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72" y="573524"/>
            <a:ext cx="13170456" cy="52330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972" y="6041112"/>
            <a:ext cx="13170456" cy="1251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İlk set, katılımcıların motivasyonel bileşenleri olan </a:t>
            </a:r>
            <a:r>
              <a:rPr lang="en-US" sz="20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içsel düzenleme, içe dönük düzenleme, dışsal düzenleme ve motivasyonsuzluğu</a:t>
            </a: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içerirken; ikinci set, katılımcıların kişilik özelliklerini oluşturan </a:t>
            </a:r>
            <a:r>
              <a:rPr lang="en-US" sz="20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dışa dönüklük, deneyime açıklık, öz kontrol, vicdanlılık ve nevrotiklik</a:t>
            </a: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bileşenlerinden oluşmaktadır.</a:t>
            </a:r>
            <a:endParaRPr lang="en-US" sz="2050" dirty="0"/>
          </a:p>
        </p:txBody>
      </p:sp>
      <p:sp>
        <p:nvSpPr>
          <p:cNvPr id="4" name="Text 1"/>
          <p:cNvSpPr/>
          <p:nvPr/>
        </p:nvSpPr>
        <p:spPr>
          <a:xfrm>
            <a:off x="729972" y="7527250"/>
            <a:ext cx="13170456" cy="417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Analizler SPSS yazılımı ile gerçekleştirilmiştir.</a:t>
            </a:r>
            <a:endParaRPr lang="en-US" sz="2050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2975" y="7354794"/>
            <a:ext cx="2867425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22415"/>
            <a:ext cx="5465207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 Korelasyonların Anlamlılığı</a:t>
            </a:r>
            <a:endParaRPr lang="en-US" sz="2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123480"/>
            <a:ext cx="12954952" cy="150935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390203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554260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U1-V1 ve U2-V2 değerleri anlamlı (p&lt;0,05), U3-V3 ve U4-V4 değerleri ise anlamlı değildir (p&gt;0,05). 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837724" y="5780723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 fazla 4 bağımsız bileşenle değerlendirildi. 5'inci fonksiyonun etkisi yoktu.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837724" y="6528554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Analizin kolaylaşması için değişkenler harflendirilmiştir.</a:t>
            </a:r>
            <a:endParaRPr lang="en-US" sz="2350" dirty="0"/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5067" y="7355204"/>
            <a:ext cx="2867425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1583650"/>
            <a:ext cx="12954952" cy="1256348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109198"/>
            <a:ext cx="12717066" cy="146613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4844534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Birinci kanonik fonksiyon için korelasyonlar -0.698 ile 0.299, ikinci fonksiyon için ise -0.890 ile 0.306 arasında değişmiştir. 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837724" y="5879782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Birinci kanonik fonksiyonda en yüksek çapraz yükleme aynı kalırken, ikinci kanonik fonksiyonda içgözlemsel düzenleme (x2) en yüksek çapraz yüklemeyi almıştır. Bu, x2'nin ikinci fonksiyonla daha güçlü bir ilişki kurduğunu anlayabiliriz.</a:t>
            </a:r>
            <a:endParaRPr lang="en-US" sz="1850" dirty="0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2975" y="7467494"/>
            <a:ext cx="2867425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1358860"/>
            <a:ext cx="12954952" cy="1455539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083600"/>
            <a:ext cx="12954952" cy="171664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506944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Birinci kanonik fonksiyon için korelasyon değerleri </a:t>
            </a: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-0.534 ile 0.364,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ikinci fonksiyon için ise </a:t>
            </a: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-0.902 ile 0.906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arasında değişmiştir. 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837724" y="6104692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Birinci fonksiyonda öz kontrol (Y3), ikinci fonksiyonda dışadönüklük (Y1) en yüksek faktörlerdir. Kanonik yüklemeler ve çapraz yüklemeler açısından, her iki fonksiyon için de en yüksek değer değişmemiştir.</a:t>
            </a:r>
            <a:endParaRPr lang="en-US" sz="1850" dirty="0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2975" y="7467494"/>
            <a:ext cx="2867425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7125" y="843201"/>
            <a:ext cx="13016151" cy="737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u="sng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Kanonik değişkenler tarafından açıklanan varyans değerleri</a:t>
            </a: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tabloda sunulmuştur . Buna göre, U 1 - V 1  ve U 2 - V 2 arasında oluşturulan fonksiyonun gösterimleri ve açıklamaları aşağıdadır.</a:t>
            </a:r>
            <a:endParaRPr lang="en-US" sz="1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125" y="1840587"/>
            <a:ext cx="11026735" cy="14413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07125" y="3541395"/>
            <a:ext cx="13016151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İlk Kanonik Fonksiyon (U1 ve V1)</a:t>
            </a: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807125" y="4169807"/>
            <a:ext cx="13016151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Motivasyon (U1) veri seti: </a:t>
            </a:r>
            <a:r>
              <a:rPr lang="en-US" sz="18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%45,1</a:t>
            </a: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varyans açıklıyor.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07125" y="4619387"/>
            <a:ext cx="13016151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Kişilik (V1) veri seti: </a:t>
            </a:r>
            <a:r>
              <a:rPr lang="en-US" sz="18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%31,7</a:t>
            </a: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varyans açıklıyor.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07125" y="5068967"/>
            <a:ext cx="13016151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Orta düzey bir ilişkiyi temsil eder.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07125" y="5697379"/>
            <a:ext cx="13016151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İkinci Kanonik Fonksiyon (U2 ve V2)</a:t>
            </a: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07125" y="6325791"/>
            <a:ext cx="13016151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Motivasyon (U2) veri seti: </a:t>
            </a:r>
            <a:r>
              <a:rPr lang="en-US" sz="18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%28,3</a:t>
            </a: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varyans açıklıyor.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07125" y="6775371"/>
            <a:ext cx="13016151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Kişilik (V2) veri seti: </a:t>
            </a:r>
            <a:r>
              <a:rPr lang="en-US" sz="18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%12,1</a:t>
            </a: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varyans açıklıyor.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807125" y="7224951"/>
            <a:ext cx="13016151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Daha zayıf bir ilişkiyi temsil ediyor.</a:t>
            </a:r>
            <a:endParaRPr lang="en-US" sz="1800" dirty="0"/>
          </a:p>
        </p:txBody>
      </p:sp>
      <p:pic>
        <p:nvPicPr>
          <p:cNvPr id="12" name="Resim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65067" y="7467494"/>
            <a:ext cx="2867425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35944"/>
            <a:ext cx="756927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Redundancy (aşırılık) ölçütleri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1871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Setin ne kadar bilgi paylaşımı yaptığı ve birbirini ne kadar "tekrarladığı" ile ilgili kısma odaklanır.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670935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Setler arası ilişkiler, redudancy ölçüleridir. Bu değerler, çapraz yüklerin karelerinin toplamının değişken sayısına bölümü ile elde edilir.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70618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Verideki Redudancy değerleri oldukça düşüktür. Bu da verinin tekrarsız ve az bilgi paylaşımı yaptığını gösterir.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35840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601063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5067" y="7467494"/>
            <a:ext cx="2867425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99542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Motivasyon (U1) ve kişilik (V2) değişken kümeleri arasındaki ilişkiye bakınca, ilk kanonik fonksiyon, motivasyon ve kişilik arasındaki ilişkinin %26,7'sini açıklıyor ve şu şekilde ifade edilir: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837724" y="2272189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U1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= -0,854x1 - 0,171x2 + 0,687x3 + 0,757x4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2834521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V1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= -0,503y1 - 0,694y2 - 0,743y3 - 0,072y4 + 0,541y5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582353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İkinci fonksiyon daha zayıf bir ilişki gösterir (-%4) ve şu şekilde ifade edilir:</a:t>
            </a:r>
            <a:endParaRPr lang="en-US" sz="2350" dirty="0"/>
          </a:p>
        </p:txBody>
      </p:sp>
      <p:sp>
        <p:nvSpPr>
          <p:cNvPr id="6" name="Text 4"/>
          <p:cNvSpPr/>
          <p:nvPr/>
        </p:nvSpPr>
        <p:spPr>
          <a:xfrm>
            <a:off x="837724" y="4330184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U2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= -0,419x1 - 0,714x2 - 0,654x3 - 0,131x4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892516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V2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= 0,604y1 + 0,249y2 - 0,411y3 - 0,054y4 - 0,65y5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640348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Her iki fonksiyon, motivasyon ve kişilik arasındaki bağlantıları açıklayan matematiksel denklemlerdir.</a:t>
            </a:r>
            <a:endParaRPr lang="en-US" sz="2350" dirty="0"/>
          </a:p>
        </p:txBody>
      </p:sp>
      <p:sp>
        <p:nvSpPr>
          <p:cNvPr id="9" name="Text 7"/>
          <p:cNvSpPr/>
          <p:nvPr/>
        </p:nvSpPr>
        <p:spPr>
          <a:xfrm>
            <a:off x="837724" y="6866811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endParaRPr lang="en-US" sz="2350" dirty="0"/>
          </a:p>
        </p:txBody>
      </p:sp>
      <p:pic>
        <p:nvPicPr>
          <p:cNvPr id="11" name="Resim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5067" y="7345442"/>
            <a:ext cx="2867425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09224"/>
            <a:ext cx="68204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 Korelasyon nedir?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47221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Tanım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183136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Hotelling (1936) tarafından geliştirilmiş olup, çok sayıda değişkenden oluşan iki değişken seti arasındaki ilişkileri inceleyen çok değişkenli bir yöntemdir.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081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Amaç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5019080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 analiz, çok sayıdaki değişkeni iki alt kümeye ayırıp az sayıda doğrusal bileşenlere indirgeyerek, değişkenler arasındaki ilişkinin yorumlanması sağlar.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605432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Başka bir ifadeyle, kanonik korelasyon katsayısı birinde p diğerinde q tane değişken bulunan (p&gt;=2 ve q&gt;=2) iki sayısal değişken kümesi arasındaki ilişkinin derecesini belirlemek amacıyla kullanılan bir ilişki katsayısıdır.</a:t>
            </a:r>
            <a:endParaRPr lang="en-US" sz="1850" dirty="0"/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9344" y="7429388"/>
            <a:ext cx="2191056" cy="80021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0068" y="424339"/>
            <a:ext cx="3178731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İlk Kanonik Fonksiyonun Şeması</a:t>
            </a:r>
            <a:endParaRPr lang="en-US" sz="2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69" y="1005246"/>
            <a:ext cx="9335451" cy="426316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8627" y="5394443"/>
            <a:ext cx="13550265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U-V değişken kümeleri arasındaki ilk kanonik fonksiyonunu gösteren </a:t>
            </a:r>
            <a:r>
              <a:rPr lang="en-US" sz="200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şemadır</a:t>
            </a:r>
            <a:r>
              <a:rPr lang="en-US" sz="20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tr-TR" sz="2000" dirty="0" smtClean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400"/>
              </a:lnSpc>
              <a:buNone/>
            </a:pPr>
            <a:r>
              <a:rPr lang="en-US" sz="20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 fonksiyon, motivasyon ve kişilik arasındaki ilişkinin %26,7'sini açıklar. </a:t>
            </a:r>
            <a:endParaRPr lang="tr-TR" sz="2000" dirty="0" smtClean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400"/>
              </a:lnSpc>
              <a:buNone/>
            </a:pPr>
            <a:endParaRPr lang="tr-TR" sz="2000" dirty="0" smtClean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400"/>
              </a:lnSpc>
              <a:buNone/>
            </a:pPr>
            <a:r>
              <a:rPr lang="en-US" sz="2000" dirty="0" err="1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Motivasyonun</a:t>
            </a:r>
            <a:r>
              <a:rPr lang="en-US" sz="20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 etkili faktörleri içsel düzenleme, motivasyonsuzluk ve dışsal </a:t>
            </a:r>
            <a:r>
              <a:rPr lang="en-US" sz="200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düzenlemedir</a:t>
            </a:r>
            <a:r>
              <a:rPr lang="en-US" sz="20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tr-TR" sz="2000" dirty="0" smtClean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400"/>
              </a:lnSpc>
              <a:buNone/>
            </a:pPr>
            <a:endParaRPr lang="tr-TR" sz="200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400"/>
              </a:lnSpc>
              <a:buNone/>
            </a:pPr>
            <a:r>
              <a:rPr lang="en-US" sz="20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Kişilikte ise öz kontrol, deneyime açıklık ve nevrotiklik öne çıkar. Fonksiyon 1 şu şekilde ifade edilir: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432911" y="7356665"/>
            <a:ext cx="1355026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6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U1</a:t>
            </a: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= -0,854x1 - 0,171x2 + 0,687x3 + 0,757x4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48625" y="7638939"/>
            <a:ext cx="1355026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6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V1</a:t>
            </a: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= -0,503y1 - 0,694y2 - 0,743y3 - 0,072y4 + 0,541y5</a:t>
            </a:r>
            <a:endParaRPr lang="en-US" sz="1600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6714" y="7691610"/>
            <a:ext cx="1793300" cy="53799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734" y="421719"/>
            <a:ext cx="3462576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İkinci Kanonik Fonksiyonun Şeması</a:t>
            </a:r>
            <a:endParaRPr lang="en-US" sz="1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35" y="999054"/>
            <a:ext cx="8960045" cy="412158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6735" y="5343202"/>
            <a:ext cx="13556933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 şekil, ikinci kanonik fonksiyonu gösterir. </a:t>
            </a:r>
            <a:endParaRPr lang="tr-TR" dirty="0" smtClean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400"/>
              </a:lnSpc>
              <a:buNone/>
            </a:pPr>
            <a:r>
              <a:rPr lang="en-US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 </a:t>
            </a: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fonksiyon, kanonik ilişkinin %4'ünü açıklar. </a:t>
            </a:r>
            <a:endParaRPr lang="tr-TR" dirty="0" smtClean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400"/>
              </a:lnSpc>
              <a:buNone/>
            </a:pPr>
            <a:endParaRPr lang="tr-TR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400"/>
              </a:lnSpc>
              <a:buNone/>
            </a:pPr>
            <a:r>
              <a:rPr lang="en-US" dirty="0" err="1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Motivasyonun</a:t>
            </a:r>
            <a:r>
              <a:rPr lang="en-US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 etkili faktörleri içselleştirici düzenleme, dışsal düzenleme ve içe dönük düzenlemedir. Kişilikte ise dışa dönüklük, öz kontrol ve deneyime açıklık öne çıkar. İkinci fonksiyon şu şekilde ifade edilir:</a:t>
            </a: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432850" y="7095595"/>
            <a:ext cx="1355693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6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U2</a:t>
            </a: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= -0,419x1 - 0,714x2 - 0,654x3 - 0,131x4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32849" y="7439748"/>
            <a:ext cx="1355693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6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V2</a:t>
            </a: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= 0,604y1 + 0,249y2 - 0,411y3 - 0,054y4 - 0,65y5</a:t>
            </a:r>
            <a:endParaRPr lang="en-US" sz="1600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7764" y="7364852"/>
            <a:ext cx="2762636" cy="82879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790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Sonuç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96179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Kişilik ve motivasyon arasındaki ilişkiyi inceleyerek, içsel düzenleme ve dışsal düzenlemenin, kişilik özelliklerinden öz kontrol ve dışa dönüklükle güçlü ilişkiler gösterdiğini ortaya koymaktadır.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997047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İlk kanonik fonksiyon, bu faktörlerin birbirlerini desteklediğini belirtirken, ikinci fonksiyon dışa dönüklük ve dışsal motivasyon arasında negatif bir ilişki olduğunu belirtmektedir.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32296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Literatür, kişilik özelliklerinin motivasyon türlerini etkilediğini ve içsel motivasyonun daha değerli olduğunu vurgulamakta. 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606754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 bulgular, fiziksel aktivite ve motivasyon ilişkilerini anlamada önemli bir yere sahip olduğunu ifade ediyor.</a:t>
            </a:r>
            <a:endParaRPr lang="en-US" sz="1850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2071" y="7378515"/>
            <a:ext cx="2762636" cy="82879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7358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Kaynakça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56347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Yeh, V. C.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(2021). </a:t>
            </a: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Canonical Correlation Analysis and its Applications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UCLA Institute for Digital Research and Education. </a:t>
            </a:r>
            <a:r>
              <a:rPr lang="en-US" sz="1850" u="sng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https://stats.oarc.ucla.edu/stata/dae/canonical-correlation-analysis/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00609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Desarbo, W.S.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(1981). Canonical/Redundancy Factoring Analysis. </a:t>
            </a: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Psychometrika, 46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(3), 307-329.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47282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Hotelling, H.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(1936). Relations Between Two Sets of Variates. </a:t>
            </a: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Biometrika, 28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(3), 321-377.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93954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IBM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(2025). Kanonik Korelasyon Analizi analiz aracı </a:t>
            </a:r>
            <a:r>
              <a:rPr lang="en-US" sz="1850" u="sng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https://www.ibm.com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40627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Grok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(2025). Kullanıcı yorumları. </a:t>
            </a:r>
            <a:r>
              <a:rPr lang="en-US" sz="1850" u="sng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  <a:hlinkClick r:id="rId5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https://www.grok.com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87299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ChatGPT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(2025). Kullanıcı yorumları ve analizleri. </a:t>
            </a:r>
            <a:r>
              <a:rPr lang="en-US" sz="1850" u="sng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  <a:hlinkClick r:id="rId6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https://chatgpt.com</a:t>
            </a:r>
            <a:endParaRPr lang="en-US" sz="1850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7764" y="7400809"/>
            <a:ext cx="2762636" cy="8287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22628"/>
            <a:ext cx="1035212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 Korelasyonun Temel Kavramları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05395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Genel Gösterimi: Y1+Y2+Y3+….+Yp = X1+X2+X3+…+Xn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837724" y="2953226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 korelasyon katsayısı, iki kümedeki değişkenler arasındaki ilişkinin derecesini ölçer.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515558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Analiz, bağımlı ve bağımsız değişkenler seti arasındaki ilişkileri maksimize edecek doğrusal kombinasyonları belirler.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556522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Genellikle veri setleri arasındaki korelasyonları en iyi şekilde açıklayan doğrusal birleşimlere odaklanılır.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597485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Eğer birinci kümedeki değişken sayısı (p=1) ve ikinci kümedeki değişken sayısı (q=1) ise, kanonik korelasyon katsayısı ile Pearson korelasyon katsayısı aynı sonucu verir.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682394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9344" y="7429388"/>
            <a:ext cx="2191056" cy="8002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814268"/>
            <a:ext cx="522434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 Korelasyon Varsayımları</a:t>
            </a:r>
            <a:endParaRPr lang="en-US" sz="2650" dirty="0"/>
          </a:p>
        </p:txBody>
      </p:sp>
      <p:sp>
        <p:nvSpPr>
          <p:cNvPr id="5" name="Shape 2"/>
          <p:cNvSpPr/>
          <p:nvPr/>
        </p:nvSpPr>
        <p:spPr>
          <a:xfrm>
            <a:off x="7299960" y="1505783"/>
            <a:ext cx="30480" cy="5909548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6" name="Shape 3"/>
          <p:cNvSpPr/>
          <p:nvPr/>
        </p:nvSpPr>
        <p:spPr>
          <a:xfrm>
            <a:off x="6358354" y="1759744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7" name="Shape 4"/>
          <p:cNvSpPr/>
          <p:nvPr/>
        </p:nvSpPr>
        <p:spPr>
          <a:xfrm>
            <a:off x="7045940" y="150578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7146191" y="1563767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837724" y="1588056"/>
            <a:ext cx="5280660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Verilerin </a:t>
            </a:r>
            <a:r>
              <a:rPr lang="en-US" sz="22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çok değişkenli normal dağılım göstermesi</a:t>
            </a: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gerekir.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553980" y="3195995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1" name="Shape 8"/>
          <p:cNvSpPr/>
          <p:nvPr/>
        </p:nvSpPr>
        <p:spPr>
          <a:xfrm>
            <a:off x="7045940" y="294203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2" name="Text 9"/>
          <p:cNvSpPr/>
          <p:nvPr/>
        </p:nvSpPr>
        <p:spPr>
          <a:xfrm>
            <a:off x="7146191" y="3000018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8512016" y="3024307"/>
            <a:ext cx="5280660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Ölçüm hatasının minimum seviyede olması</a:t>
            </a: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beklenir.</a:t>
            </a:r>
            <a:endParaRPr lang="en-US" sz="2200" dirty="0"/>
          </a:p>
        </p:txBody>
      </p:sp>
      <p:sp>
        <p:nvSpPr>
          <p:cNvPr id="14" name="Shape 11"/>
          <p:cNvSpPr/>
          <p:nvPr/>
        </p:nvSpPr>
        <p:spPr>
          <a:xfrm>
            <a:off x="6358354" y="4434007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5" name="Shape 12"/>
          <p:cNvSpPr/>
          <p:nvPr/>
        </p:nvSpPr>
        <p:spPr>
          <a:xfrm>
            <a:off x="7045940" y="418004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6" name="Text 13"/>
          <p:cNvSpPr/>
          <p:nvPr/>
        </p:nvSpPr>
        <p:spPr>
          <a:xfrm>
            <a:off x="7146191" y="4238030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4"/>
          <p:cNvSpPr/>
          <p:nvPr/>
        </p:nvSpPr>
        <p:spPr>
          <a:xfrm>
            <a:off x="837724" y="4262318"/>
            <a:ext cx="5280660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Çoklu bağlantı problemi (</a:t>
            </a: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Yüksek doğrusal ilişki</a:t>
            </a:r>
            <a:r>
              <a:rPr lang="en-US" sz="22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)</a:t>
            </a: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olmamalıdır.</a:t>
            </a:r>
            <a:endParaRPr lang="en-US" sz="2200" dirty="0"/>
          </a:p>
        </p:txBody>
      </p:sp>
      <p:sp>
        <p:nvSpPr>
          <p:cNvPr id="18" name="Shape 15"/>
          <p:cNvSpPr/>
          <p:nvPr/>
        </p:nvSpPr>
        <p:spPr>
          <a:xfrm>
            <a:off x="7553980" y="5672018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9" name="Shape 16"/>
          <p:cNvSpPr/>
          <p:nvPr/>
        </p:nvSpPr>
        <p:spPr>
          <a:xfrm>
            <a:off x="7045940" y="541805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20" name="Text 17"/>
          <p:cNvSpPr/>
          <p:nvPr/>
        </p:nvSpPr>
        <p:spPr>
          <a:xfrm>
            <a:off x="7146191" y="5476042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2650" dirty="0"/>
          </a:p>
        </p:txBody>
      </p:sp>
      <p:sp>
        <p:nvSpPr>
          <p:cNvPr id="21" name="Text 18"/>
          <p:cNvSpPr/>
          <p:nvPr/>
        </p:nvSpPr>
        <p:spPr>
          <a:xfrm>
            <a:off x="8512016" y="5500330"/>
            <a:ext cx="5280660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Büyük örneklem</a:t>
            </a: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gereklidir (minimum 5-10 gözlem).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82723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 Değişkenler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837724" y="2683788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 Değişkenler ve Korelasyon: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837724" y="3431619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V1 = a11*Y1 + a12*Y2 + … + a1*Yp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993952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W1 = b11*X1 + b12*X2 + … + b1*Xk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741783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Her iki setin doğrusal fonksiyonlarıyla elde edilen kanonik değişkenler, arasındaki korelasyon ise </a:t>
            </a: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C1</a:t>
            </a: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olarak gösterilir. </a:t>
            </a: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Kanonik Korelasyon</a:t>
            </a: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837724" y="5968246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İki set arasındaki maksimum korelasyonu tanımlar.</a:t>
            </a:r>
            <a:endParaRPr lang="en-US" sz="1850" dirty="0"/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5232" y="7791389"/>
            <a:ext cx="2010056" cy="43821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477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Literatür Taraması: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37724" y="2678430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Canonical Korelasyon Analizi</a:t>
            </a: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birçok alanda kullanılmış bir tekniktir ve özellikle psikolojik, eğitimsel ve sosyal bilimlerde yaygındır.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837724" y="3904893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Hotelling's T-Square Test (1931)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CCA'nın temelini atmıştır. CCA, çoklu değişkenler arasındaki ilişkiyi keşfetmeye olanak sağlar.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945856"/>
            <a:ext cx="12954952" cy="1435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Scholz ve Göthner (2014)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kişilik ve motivasyon arasındaki ilişkiyi inceledikleri çalışmada, CCA'nın kişilik özellikleri ile akademik başarı arasındaki ilişkileri anlamada güçlü bir araç olduğunu belirtmişlerdir.</a:t>
            </a:r>
            <a:endParaRPr lang="en-US" sz="1850" dirty="0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0344" y="7791389"/>
            <a:ext cx="2010056" cy="4382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51923"/>
            <a:ext cx="9578578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Kişilik ve Motivasyon İlişkisi üzerine kanonik korelasyon analizi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837724" y="2952988"/>
            <a:ext cx="12954952" cy="1435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Motivasyon ve kişilik: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İnsan davranışlarını etkileyen önemli faktörlerdir ve özellikle boş zaman aktiviteleri açısından büyük önem taşırlar. Bu yüzden kişilik ve motivasyon ilişkileri bakımından bir kanonik korelasyon analizi yapılmıştır.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472583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0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Analizin Amacı:</a:t>
            </a: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Boş zamanlarında fiziksel aktivite yapan bireylerin motivasyonları ile kişilik özellikleri arasındaki ilişkiyi incelemek ve sonuç çıkarıp </a:t>
            </a:r>
            <a:r>
              <a:rPr lang="en-US" sz="200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önerilerde</a:t>
            </a: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2000" dirty="0" err="1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bulunmak</a:t>
            </a:r>
            <a:r>
              <a:rPr lang="tr-TR" sz="20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ve konuyu anlamak.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37724" y="5699046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endParaRPr lang="en-US" sz="2350" dirty="0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6662" y="7690454"/>
            <a:ext cx="2010056" cy="4382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8366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Verinin elde edilmesi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866430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Çalışmada kullanılan veriler, 370 kişilik bir örneklemden alınan anket yanıtlarıyla elde edilmiştir.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837724" y="3614261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Anket, katılımcıların motivasyonel faktörlerini ve kişilik özelliklerini ölçmeyi amaçlayan içsel düzenleme, dışsal düzenleme, öz kontrol ve nevrotiklik gibi bileşenlere odaklanmıştır. 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837724" y="4840724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Veri temizliği sırasında aykırı değerler çıkarılmış ve 358 geçerli veri kalmıştır. </a:t>
            </a:r>
            <a:endParaRPr lang="en-US" sz="2350" dirty="0"/>
          </a:p>
        </p:txBody>
      </p:sp>
      <p:sp>
        <p:nvSpPr>
          <p:cNvPr id="6" name="Text 4"/>
          <p:cNvSpPr/>
          <p:nvPr/>
        </p:nvSpPr>
        <p:spPr>
          <a:xfrm>
            <a:off x="837724" y="5588556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Verilerin normal dağılım gösterdiği ve çoklu bağlantı problemlerinin olmadığı doğrulanmıştır. (Korelasyon ısı matrisi)</a:t>
            </a:r>
            <a:endParaRPr lang="en-US" sz="2350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6662" y="7791389"/>
            <a:ext cx="2010056" cy="4382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73329"/>
            <a:ext cx="570714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Verinin ilk birkaç satırı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056096"/>
            <a:ext cx="12954952" cy="317325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597324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3802" y="7791389"/>
            <a:ext cx="2010056" cy="4382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1546</Words>
  <Application>Microsoft Office PowerPoint</Application>
  <PresentationFormat>Özel</PresentationFormat>
  <Paragraphs>210</Paragraphs>
  <Slides>23</Slides>
  <Notes>23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23</vt:i4>
      </vt:variant>
    </vt:vector>
  </HeadingPairs>
  <TitlesOfParts>
    <vt:vector size="27" baseType="lpstr">
      <vt:lpstr>Calibri</vt:lpstr>
      <vt:lpstr>Arial</vt:lpstr>
      <vt:lpstr>Quattrocento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Yunus Emre Büyükgüler</cp:lastModifiedBy>
  <cp:revision>3</cp:revision>
  <dcterms:created xsi:type="dcterms:W3CDTF">2025-05-14T16:49:46Z</dcterms:created>
  <dcterms:modified xsi:type="dcterms:W3CDTF">2025-05-14T17:02:22Z</dcterms:modified>
</cp:coreProperties>
</file>